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2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AECAFF-E897-6FBB-F90D-503DACF24341}" v="22" dt="2025-09-16T03:13:30.365"/>
    <p1510:client id="{EBD89A28-25F9-BC04-8703-7D4A685F2792}" v="155" dt="2025-09-15T21:20:59.4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2/16/2026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A4CC0D-F216-FD82-1664-9D23B7CADC0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1200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2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92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30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221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4135793-2C37-0304-8D71-8E4A8C35DF9D}"/>
              </a:ext>
            </a:extLst>
          </p:cNvPr>
          <p:cNvSpPr/>
          <p:nvPr/>
        </p:nvSpPr>
        <p:spPr>
          <a:xfrm>
            <a:off x="921943" y="2556168"/>
            <a:ext cx="1357641" cy="849298"/>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1</a:t>
            </a:r>
            <a:r>
              <a:rPr lang="en-US" dirty="0">
                <a:latin typeface="Aptos"/>
              </a:rPr>
              <a:t>]</a:t>
            </a:r>
          </a:p>
        </p:txBody>
      </p:sp>
      <p:sp>
        <p:nvSpPr>
          <p:cNvPr id="6" name="Rectangle: Rounded Corners 5">
            <a:extLst>
              <a:ext uri="{FF2B5EF4-FFF2-40B4-BE49-F238E27FC236}">
                <a16:creationId xmlns:a16="http://schemas.microsoft.com/office/drawing/2014/main" id="{0018027D-B55F-06F6-33FA-DE0E8293BC53}"/>
              </a:ext>
            </a:extLst>
          </p:cNvPr>
          <p:cNvSpPr/>
          <p:nvPr/>
        </p:nvSpPr>
        <p:spPr>
          <a:xfrm>
            <a:off x="3391638" y="2556168"/>
            <a:ext cx="1371248" cy="862905"/>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2</a:t>
            </a:r>
            <a:r>
              <a:rPr lang="en-US" dirty="0">
                <a:latin typeface="Aptos"/>
              </a:rPr>
              <a:t>]</a:t>
            </a:r>
          </a:p>
        </p:txBody>
      </p:sp>
      <p:sp>
        <p:nvSpPr>
          <p:cNvPr id="7" name="Rectangle: Rounded Corners 6">
            <a:extLst>
              <a:ext uri="{FF2B5EF4-FFF2-40B4-BE49-F238E27FC236}">
                <a16:creationId xmlns:a16="http://schemas.microsoft.com/office/drawing/2014/main" id="{D42C9C81-9BA7-3C88-58D9-E3B83E9921C1}"/>
              </a:ext>
            </a:extLst>
          </p:cNvPr>
          <p:cNvSpPr/>
          <p:nvPr/>
        </p:nvSpPr>
        <p:spPr>
          <a:xfrm>
            <a:off x="6056937" y="2569773"/>
            <a:ext cx="1316819" cy="862905"/>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3</a:t>
            </a:r>
            <a:r>
              <a:rPr lang="en-US" dirty="0">
                <a:latin typeface="Aptos"/>
              </a:rPr>
              <a:t>]</a:t>
            </a:r>
          </a:p>
        </p:txBody>
      </p:sp>
      <p:sp>
        <p:nvSpPr>
          <p:cNvPr id="8" name="Rectangle: Rounded Corners 7">
            <a:extLst>
              <a:ext uri="{FF2B5EF4-FFF2-40B4-BE49-F238E27FC236}">
                <a16:creationId xmlns:a16="http://schemas.microsoft.com/office/drawing/2014/main" id="{E2E3EE50-1C69-B9B6-258A-1E269B13948E}"/>
              </a:ext>
            </a:extLst>
          </p:cNvPr>
          <p:cNvSpPr/>
          <p:nvPr/>
        </p:nvSpPr>
        <p:spPr>
          <a:xfrm>
            <a:off x="6053536" y="4542810"/>
            <a:ext cx="1316820" cy="862905"/>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4</a:t>
            </a:r>
            <a:r>
              <a:rPr lang="en-US" dirty="0">
                <a:latin typeface="Aptos"/>
              </a:rPr>
              <a:t>]</a:t>
            </a:r>
          </a:p>
        </p:txBody>
      </p:sp>
      <p:sp>
        <p:nvSpPr>
          <p:cNvPr id="9" name="Rectangle: Rounded Corners 8">
            <a:extLst>
              <a:ext uri="{FF2B5EF4-FFF2-40B4-BE49-F238E27FC236}">
                <a16:creationId xmlns:a16="http://schemas.microsoft.com/office/drawing/2014/main" id="{28532274-BADA-EF1A-902C-E3E9FC60873D}"/>
              </a:ext>
            </a:extLst>
          </p:cNvPr>
          <p:cNvSpPr/>
          <p:nvPr/>
        </p:nvSpPr>
        <p:spPr>
          <a:xfrm>
            <a:off x="3386536" y="4537708"/>
            <a:ext cx="1371248" cy="849298"/>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5</a:t>
            </a:r>
            <a:r>
              <a:rPr lang="en-US" dirty="0">
                <a:latin typeface="Aptos"/>
              </a:rPr>
              <a:t>]</a:t>
            </a:r>
          </a:p>
        </p:txBody>
      </p:sp>
      <p:sp>
        <p:nvSpPr>
          <p:cNvPr id="10" name="Rectangle: Rounded Corners 9">
            <a:extLst>
              <a:ext uri="{FF2B5EF4-FFF2-40B4-BE49-F238E27FC236}">
                <a16:creationId xmlns:a16="http://schemas.microsoft.com/office/drawing/2014/main" id="{132A96B1-A921-8A63-4648-0DA6F6571D5B}"/>
              </a:ext>
            </a:extLst>
          </p:cNvPr>
          <p:cNvSpPr/>
          <p:nvPr/>
        </p:nvSpPr>
        <p:spPr>
          <a:xfrm>
            <a:off x="928746" y="4537708"/>
            <a:ext cx="1357641" cy="876511"/>
          </a:xfrm>
          <a:prstGeom prst="roundRect">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Aptos"/>
              </a:rPr>
              <a:t>[</a:t>
            </a:r>
            <a:r>
              <a:rPr lang="en-US" i="1" dirty="0">
                <a:latin typeface="Aptos"/>
              </a:rPr>
              <a:t>Stage 6</a:t>
            </a:r>
            <a:r>
              <a:rPr lang="en-US" dirty="0">
                <a:latin typeface="Aptos"/>
              </a:rPr>
              <a:t>]</a:t>
            </a:r>
          </a:p>
        </p:txBody>
      </p:sp>
      <p:sp>
        <p:nvSpPr>
          <p:cNvPr id="11" name="Arrow: Right 10">
            <a:extLst>
              <a:ext uri="{FF2B5EF4-FFF2-40B4-BE49-F238E27FC236}">
                <a16:creationId xmlns:a16="http://schemas.microsoft.com/office/drawing/2014/main" id="{9A152D89-5E3E-31DB-272D-E13DC4145B32}"/>
              </a:ext>
            </a:extLst>
          </p:cNvPr>
          <p:cNvSpPr/>
          <p:nvPr/>
        </p:nvSpPr>
        <p:spPr>
          <a:xfrm>
            <a:off x="2688874" y="2956162"/>
            <a:ext cx="487231" cy="252016"/>
          </a:xfrm>
          <a:prstGeom prst="rightArrow">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row: Right 11">
            <a:extLst>
              <a:ext uri="{FF2B5EF4-FFF2-40B4-BE49-F238E27FC236}">
                <a16:creationId xmlns:a16="http://schemas.microsoft.com/office/drawing/2014/main" id="{904DCFE6-A2FD-57B8-29A7-E4163B064938}"/>
              </a:ext>
            </a:extLst>
          </p:cNvPr>
          <p:cNvSpPr/>
          <p:nvPr/>
        </p:nvSpPr>
        <p:spPr>
          <a:xfrm rot="10800000">
            <a:off x="5141562" y="4839051"/>
            <a:ext cx="487231" cy="252016"/>
          </a:xfrm>
          <a:prstGeom prst="rightArrow">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Arrow: Right 12">
            <a:extLst>
              <a:ext uri="{FF2B5EF4-FFF2-40B4-BE49-F238E27FC236}">
                <a16:creationId xmlns:a16="http://schemas.microsoft.com/office/drawing/2014/main" id="{F4CE3B72-F7BD-9A42-D953-37B447A2A1D7}"/>
              </a:ext>
            </a:extLst>
          </p:cNvPr>
          <p:cNvSpPr/>
          <p:nvPr/>
        </p:nvSpPr>
        <p:spPr>
          <a:xfrm rot="10800000">
            <a:off x="2688874" y="4842452"/>
            <a:ext cx="487231" cy="252016"/>
          </a:xfrm>
          <a:prstGeom prst="rightArrow">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row: Right 13">
            <a:extLst>
              <a:ext uri="{FF2B5EF4-FFF2-40B4-BE49-F238E27FC236}">
                <a16:creationId xmlns:a16="http://schemas.microsoft.com/office/drawing/2014/main" id="{B175990C-19AA-365D-EC16-D62BD48C4800}"/>
              </a:ext>
            </a:extLst>
          </p:cNvPr>
          <p:cNvSpPr/>
          <p:nvPr/>
        </p:nvSpPr>
        <p:spPr>
          <a:xfrm rot="5400000">
            <a:off x="6509080" y="3755582"/>
            <a:ext cx="487231" cy="252016"/>
          </a:xfrm>
          <a:prstGeom prst="rightArrow">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Right 14">
            <a:extLst>
              <a:ext uri="{FF2B5EF4-FFF2-40B4-BE49-F238E27FC236}">
                <a16:creationId xmlns:a16="http://schemas.microsoft.com/office/drawing/2014/main" id="{C4F3B17E-3D08-05B4-5439-6875535001C2}"/>
              </a:ext>
            </a:extLst>
          </p:cNvPr>
          <p:cNvSpPr/>
          <p:nvPr/>
        </p:nvSpPr>
        <p:spPr>
          <a:xfrm>
            <a:off x="5136459" y="2957862"/>
            <a:ext cx="487231" cy="252016"/>
          </a:xfrm>
          <a:prstGeom prst="rightArrow">
            <a:avLst/>
          </a:prstGeom>
          <a:solidFill>
            <a:srgbClr val="0032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6" name="Group 15">
            <a:extLst>
              <a:ext uri="{FF2B5EF4-FFF2-40B4-BE49-F238E27FC236}">
                <a16:creationId xmlns:a16="http://schemas.microsoft.com/office/drawing/2014/main" id="{67CD9129-C15F-93B9-2480-2BD8938065DF}"/>
              </a:ext>
            </a:extLst>
          </p:cNvPr>
          <p:cNvGrpSpPr/>
          <p:nvPr/>
        </p:nvGrpSpPr>
        <p:grpSpPr>
          <a:xfrm>
            <a:off x="8611608" y="3646079"/>
            <a:ext cx="1744867" cy="1064218"/>
            <a:chOff x="8887030" y="3646079"/>
            <a:chExt cx="1744867" cy="1064218"/>
          </a:xfrm>
        </p:grpSpPr>
        <p:cxnSp>
          <p:nvCxnSpPr>
            <p:cNvPr id="27" name="Straight Arrow Connector 26">
              <a:extLst>
                <a:ext uri="{FF2B5EF4-FFF2-40B4-BE49-F238E27FC236}">
                  <a16:creationId xmlns:a16="http://schemas.microsoft.com/office/drawing/2014/main" id="{233CF551-2958-4301-583F-687ACDC5263F}"/>
                </a:ext>
              </a:extLst>
            </p:cNvPr>
            <p:cNvCxnSpPr>
              <a:cxnSpLocks/>
            </p:cNvCxnSpPr>
            <p:nvPr/>
          </p:nvCxnSpPr>
          <p:spPr>
            <a:xfrm flipV="1">
              <a:off x="9354034" y="4133908"/>
              <a:ext cx="228324" cy="576389"/>
            </a:xfrm>
            <a:prstGeom prst="straightConnector1">
              <a:avLst/>
            </a:prstGeom>
            <a:ln>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1776">
              <a:extLst>
                <a:ext uri="{FF2B5EF4-FFF2-40B4-BE49-F238E27FC236}">
                  <a16:creationId xmlns:a16="http://schemas.microsoft.com/office/drawing/2014/main" id="{2986ECA0-86B4-580B-14D6-39BE849EA9EA}"/>
                </a:ext>
              </a:extLst>
            </p:cNvPr>
            <p:cNvSpPr txBox="1"/>
            <p:nvPr/>
          </p:nvSpPr>
          <p:spPr>
            <a:xfrm>
              <a:off x="8887030" y="3646079"/>
              <a:ext cx="1744867" cy="523220"/>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solidFill>
                    <a:srgbClr val="0070C0"/>
                  </a:solidFill>
                  <a:latin typeface="Aptos"/>
                </a:rPr>
                <a:t>[waste stream],</a:t>
              </a:r>
            </a:p>
            <a:p>
              <a:r>
                <a:rPr lang="en-US" sz="1400" dirty="0">
                  <a:solidFill>
                    <a:srgbClr val="0070C0"/>
                  </a:solidFill>
                  <a:latin typeface="Aptos"/>
                </a:rPr>
                <a:t>Destination:</a:t>
              </a:r>
            </a:p>
          </p:txBody>
        </p:sp>
      </p:grpSp>
      <p:sp>
        <p:nvSpPr>
          <p:cNvPr id="17" name="TextBox 1778">
            <a:extLst>
              <a:ext uri="{FF2B5EF4-FFF2-40B4-BE49-F238E27FC236}">
                <a16:creationId xmlns:a16="http://schemas.microsoft.com/office/drawing/2014/main" id="{35227264-F323-A2C8-4FC2-AAF4F29C9255}"/>
              </a:ext>
            </a:extLst>
          </p:cNvPr>
          <p:cNvSpPr txBox="1"/>
          <p:nvPr/>
        </p:nvSpPr>
        <p:spPr>
          <a:xfrm>
            <a:off x="9405615" y="5250822"/>
            <a:ext cx="2142433"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rgbClr val="FF0000"/>
                </a:solidFill>
                <a:latin typeface="Aptos"/>
              </a:rPr>
              <a:t>Preventable waste </a:t>
            </a:r>
          </a:p>
          <a:p>
            <a:r>
              <a:rPr lang="en-US" sz="1600">
                <a:solidFill>
                  <a:srgbClr val="0070C0"/>
                </a:solidFill>
                <a:latin typeface="Aptos"/>
              </a:rPr>
              <a:t>Unavoidable waste</a:t>
            </a:r>
          </a:p>
        </p:txBody>
      </p:sp>
      <p:grpSp>
        <p:nvGrpSpPr>
          <p:cNvPr id="18" name="Group 17">
            <a:extLst>
              <a:ext uri="{FF2B5EF4-FFF2-40B4-BE49-F238E27FC236}">
                <a16:creationId xmlns:a16="http://schemas.microsoft.com/office/drawing/2014/main" id="{40F4B7AE-4C6D-A5A4-294E-95F99126C3D7}"/>
              </a:ext>
            </a:extLst>
          </p:cNvPr>
          <p:cNvGrpSpPr/>
          <p:nvPr/>
        </p:nvGrpSpPr>
        <p:grpSpPr>
          <a:xfrm>
            <a:off x="10357914" y="2343562"/>
            <a:ext cx="1744867" cy="1084418"/>
            <a:chOff x="10688420" y="2343562"/>
            <a:chExt cx="1744867" cy="1084418"/>
          </a:xfrm>
        </p:grpSpPr>
        <p:cxnSp>
          <p:nvCxnSpPr>
            <p:cNvPr id="25" name="Straight Arrow Connector 24">
              <a:extLst>
                <a:ext uri="{FF2B5EF4-FFF2-40B4-BE49-F238E27FC236}">
                  <a16:creationId xmlns:a16="http://schemas.microsoft.com/office/drawing/2014/main" id="{1799860F-B45C-FAF0-27D0-61EE5B0E33CE}"/>
                </a:ext>
              </a:extLst>
            </p:cNvPr>
            <p:cNvCxnSpPr>
              <a:cxnSpLocks/>
            </p:cNvCxnSpPr>
            <p:nvPr/>
          </p:nvCxnSpPr>
          <p:spPr>
            <a:xfrm flipV="1">
              <a:off x="10946104" y="2833229"/>
              <a:ext cx="246685" cy="594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1821">
              <a:extLst>
                <a:ext uri="{FF2B5EF4-FFF2-40B4-BE49-F238E27FC236}">
                  <a16:creationId xmlns:a16="http://schemas.microsoft.com/office/drawing/2014/main" id="{85F1681E-370B-DFFB-C2B1-199B59CA73D9}"/>
                </a:ext>
              </a:extLst>
            </p:cNvPr>
            <p:cNvSpPr txBox="1"/>
            <p:nvPr/>
          </p:nvSpPr>
          <p:spPr>
            <a:xfrm>
              <a:off x="10688420" y="2343562"/>
              <a:ext cx="1744867"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solidFill>
                    <a:srgbClr val="FF0000"/>
                  </a:solidFill>
                  <a:latin typeface="Aptos"/>
                </a:rPr>
                <a:t>[waste stream],</a:t>
              </a:r>
              <a:endParaRPr lang="en-US" i="1" dirty="0">
                <a:latin typeface="Aptos"/>
              </a:endParaRPr>
            </a:p>
            <a:p>
              <a:r>
                <a:rPr lang="en-US" sz="1400" dirty="0">
                  <a:solidFill>
                    <a:srgbClr val="FF0000"/>
                  </a:solidFill>
                  <a:latin typeface="Aptos"/>
                </a:rPr>
                <a:t>Destination:</a:t>
              </a:r>
              <a:endParaRPr lang="en-US" dirty="0">
                <a:latin typeface="Aptos"/>
              </a:endParaRPr>
            </a:p>
          </p:txBody>
        </p:sp>
      </p:grpSp>
      <p:grpSp>
        <p:nvGrpSpPr>
          <p:cNvPr id="19" name="Group 18">
            <a:extLst>
              <a:ext uri="{FF2B5EF4-FFF2-40B4-BE49-F238E27FC236}">
                <a16:creationId xmlns:a16="http://schemas.microsoft.com/office/drawing/2014/main" id="{9FED383A-6DC6-F50E-D074-FB81FFE8577E}"/>
              </a:ext>
            </a:extLst>
          </p:cNvPr>
          <p:cNvGrpSpPr/>
          <p:nvPr/>
        </p:nvGrpSpPr>
        <p:grpSpPr>
          <a:xfrm>
            <a:off x="10359716" y="3645421"/>
            <a:ext cx="1744867" cy="1084418"/>
            <a:chOff x="10635138" y="3636240"/>
            <a:chExt cx="1744867" cy="1084418"/>
          </a:xfrm>
        </p:grpSpPr>
        <p:cxnSp>
          <p:nvCxnSpPr>
            <p:cNvPr id="23" name="Straight Arrow Connector 22">
              <a:extLst>
                <a:ext uri="{FF2B5EF4-FFF2-40B4-BE49-F238E27FC236}">
                  <a16:creationId xmlns:a16="http://schemas.microsoft.com/office/drawing/2014/main" id="{CFFF4F16-4942-0AFC-3124-69A877BFEE72}"/>
                </a:ext>
              </a:extLst>
            </p:cNvPr>
            <p:cNvCxnSpPr>
              <a:cxnSpLocks/>
            </p:cNvCxnSpPr>
            <p:nvPr/>
          </p:nvCxnSpPr>
          <p:spPr>
            <a:xfrm flipV="1">
              <a:off x="10892822" y="4125907"/>
              <a:ext cx="246685" cy="594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1">
              <a:extLst>
                <a:ext uri="{FF2B5EF4-FFF2-40B4-BE49-F238E27FC236}">
                  <a16:creationId xmlns:a16="http://schemas.microsoft.com/office/drawing/2014/main" id="{2BDDB8D7-5768-2AEF-938A-CBDA5DF7E5A4}"/>
                </a:ext>
              </a:extLst>
            </p:cNvPr>
            <p:cNvSpPr txBox="1"/>
            <p:nvPr/>
          </p:nvSpPr>
          <p:spPr>
            <a:xfrm>
              <a:off x="10635138" y="3636240"/>
              <a:ext cx="1744867"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solidFill>
                    <a:srgbClr val="FF0000"/>
                  </a:solidFill>
                  <a:latin typeface="Aptos"/>
                </a:rPr>
                <a:t>[waste stream],</a:t>
              </a:r>
              <a:endParaRPr lang="en-US" i="1" dirty="0">
                <a:latin typeface="Aptos"/>
              </a:endParaRPr>
            </a:p>
            <a:p>
              <a:r>
                <a:rPr lang="en-US" sz="1400" dirty="0">
                  <a:solidFill>
                    <a:srgbClr val="FF0000"/>
                  </a:solidFill>
                  <a:latin typeface="Aptos"/>
                </a:rPr>
                <a:t>Destination:</a:t>
              </a:r>
              <a:endParaRPr lang="en-US" dirty="0">
                <a:latin typeface="Aptos"/>
              </a:endParaRPr>
            </a:p>
          </p:txBody>
        </p:sp>
      </p:grpSp>
      <p:grpSp>
        <p:nvGrpSpPr>
          <p:cNvPr id="20" name="Group 19">
            <a:extLst>
              <a:ext uri="{FF2B5EF4-FFF2-40B4-BE49-F238E27FC236}">
                <a16:creationId xmlns:a16="http://schemas.microsoft.com/office/drawing/2014/main" id="{13422074-C445-15BC-DB98-EA679DCAEB16}"/>
              </a:ext>
            </a:extLst>
          </p:cNvPr>
          <p:cNvGrpSpPr/>
          <p:nvPr/>
        </p:nvGrpSpPr>
        <p:grpSpPr>
          <a:xfrm>
            <a:off x="8613412" y="2348973"/>
            <a:ext cx="1744867" cy="1064218"/>
            <a:chOff x="8971460" y="2339792"/>
            <a:chExt cx="1744867" cy="1064218"/>
          </a:xfrm>
        </p:grpSpPr>
        <p:cxnSp>
          <p:nvCxnSpPr>
            <p:cNvPr id="21" name="Straight Arrow Connector 20">
              <a:extLst>
                <a:ext uri="{FF2B5EF4-FFF2-40B4-BE49-F238E27FC236}">
                  <a16:creationId xmlns:a16="http://schemas.microsoft.com/office/drawing/2014/main" id="{D9AF9D00-F063-5961-9091-81AB23F833E1}"/>
                </a:ext>
              </a:extLst>
            </p:cNvPr>
            <p:cNvCxnSpPr>
              <a:cxnSpLocks/>
            </p:cNvCxnSpPr>
            <p:nvPr/>
          </p:nvCxnSpPr>
          <p:spPr>
            <a:xfrm flipV="1">
              <a:off x="9438464" y="2827621"/>
              <a:ext cx="228324" cy="576389"/>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4">
              <a:extLst>
                <a:ext uri="{FF2B5EF4-FFF2-40B4-BE49-F238E27FC236}">
                  <a16:creationId xmlns:a16="http://schemas.microsoft.com/office/drawing/2014/main" id="{9691E89F-D67B-3566-9269-ED8F08090A25}"/>
                </a:ext>
              </a:extLst>
            </p:cNvPr>
            <p:cNvSpPr txBox="1"/>
            <p:nvPr/>
          </p:nvSpPr>
          <p:spPr>
            <a:xfrm>
              <a:off x="8971460" y="2339792"/>
              <a:ext cx="1744867"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solidFill>
                    <a:srgbClr val="0070C0"/>
                  </a:solidFill>
                  <a:latin typeface="Aptos"/>
                </a:rPr>
                <a:t>[waste stream],</a:t>
              </a:r>
            </a:p>
            <a:p>
              <a:r>
                <a:rPr lang="en-US" sz="1400" dirty="0">
                  <a:solidFill>
                    <a:srgbClr val="0070C0"/>
                  </a:solidFill>
                  <a:latin typeface="Aptos"/>
                </a:rPr>
                <a:t>Destination:</a:t>
              </a:r>
            </a:p>
          </p:txBody>
        </p:sp>
      </p:grpSp>
      <p:sp>
        <p:nvSpPr>
          <p:cNvPr id="29" name="TextBox 1228">
            <a:extLst>
              <a:ext uri="{FF2B5EF4-FFF2-40B4-BE49-F238E27FC236}">
                <a16:creationId xmlns:a16="http://schemas.microsoft.com/office/drawing/2014/main" id="{CECF87BC-995F-F75A-1853-F81AFE7BF8A0}"/>
              </a:ext>
            </a:extLst>
          </p:cNvPr>
          <p:cNvSpPr txBox="1"/>
          <p:nvPr/>
        </p:nvSpPr>
        <p:spPr>
          <a:xfrm>
            <a:off x="480910" y="803617"/>
            <a:ext cx="5615705"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003223"/>
                </a:solidFill>
                <a:latin typeface="Aptos"/>
              </a:rPr>
              <a:t>Food Flow Map: Template</a:t>
            </a:r>
            <a:endParaRPr lang="en-US" sz="3200">
              <a:solidFill>
                <a:srgbClr val="003223"/>
              </a:solidFill>
              <a:latin typeface="Aptos"/>
            </a:endParaRPr>
          </a:p>
        </p:txBody>
      </p:sp>
      <p:sp>
        <p:nvSpPr>
          <p:cNvPr id="30" name="TextBox 1873">
            <a:extLst>
              <a:ext uri="{FF2B5EF4-FFF2-40B4-BE49-F238E27FC236}">
                <a16:creationId xmlns:a16="http://schemas.microsoft.com/office/drawing/2014/main" id="{CE4B616E-B9BB-F3DE-FB52-EC1F02E9B681}"/>
              </a:ext>
            </a:extLst>
          </p:cNvPr>
          <p:cNvSpPr txBox="1"/>
          <p:nvPr/>
        </p:nvSpPr>
        <p:spPr>
          <a:xfrm>
            <a:off x="483863" y="1381760"/>
            <a:ext cx="10917082"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rgbClr val="003223"/>
                </a:solidFill>
                <a:latin typeface="Aptos"/>
              </a:rPr>
              <a:t>[Rename stages and waste streams to fit the material flows of your business and move the waste stream arrows to the appropriate spot in the material flow. Add or delete stages and waste streams as needed. </a:t>
            </a:r>
            <a:r>
              <a:rPr lang="en-US" sz="1200" i="1" dirty="0">
                <a:solidFill>
                  <a:srgbClr val="003223"/>
                </a:solidFill>
                <a:latin typeface="Tenorite"/>
              </a:rPr>
              <a:t>Tip: If it makes sense for your food flows, you could overlay this flow chart onto a map of your site for real-life visual accuracy.]</a:t>
            </a:r>
            <a:endParaRPr lang="en-US" sz="1200" i="1" dirty="0">
              <a:solidFill>
                <a:srgbClr val="003223"/>
              </a:solidFill>
              <a:latin typeface="Aptos"/>
            </a:endParaRPr>
          </a:p>
        </p:txBody>
      </p:sp>
      <p:cxnSp>
        <p:nvCxnSpPr>
          <p:cNvPr id="31" name="Straight Arrow Connector 30">
            <a:extLst>
              <a:ext uri="{FF2B5EF4-FFF2-40B4-BE49-F238E27FC236}">
                <a16:creationId xmlns:a16="http://schemas.microsoft.com/office/drawing/2014/main" id="{C603758F-642A-FA83-4509-FE6B5BEE7624}"/>
              </a:ext>
            </a:extLst>
          </p:cNvPr>
          <p:cNvCxnSpPr/>
          <p:nvPr/>
        </p:nvCxnSpPr>
        <p:spPr>
          <a:xfrm flipV="1">
            <a:off x="478559" y="2066058"/>
            <a:ext cx="10911258" cy="199"/>
          </a:xfrm>
          <a:prstGeom prst="straightConnector1">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63248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207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519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517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179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9cd0529-947e-494a-8d9f-d3351460c9b4">
      <Terms xmlns="http://schemas.microsoft.com/office/infopath/2007/PartnerControls"/>
    </lcf76f155ced4ddcb4097134ff3c332f>
    <TaxCatchAll xmlns="86e276b1-8dcf-4101-8364-80ba5f888d2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910E4C35B96A408F32186BEFA484A8" ma:contentTypeVersion="16" ma:contentTypeDescription="Create a new document." ma:contentTypeScope="" ma:versionID="9f39d5ae53b9affb19158d57a019cc1c">
  <xsd:schema xmlns:xsd="http://www.w3.org/2001/XMLSchema" xmlns:xs="http://www.w3.org/2001/XMLSchema" xmlns:p="http://schemas.microsoft.com/office/2006/metadata/properties" xmlns:ns2="19cd0529-947e-494a-8d9f-d3351460c9b4" xmlns:ns3="86e276b1-8dcf-4101-8364-80ba5f888d25" targetNamespace="http://schemas.microsoft.com/office/2006/metadata/properties" ma:root="true" ma:fieldsID="bc4f8e825afc869c2725646473610b49" ns2:_="" ns3:_="">
    <xsd:import namespace="19cd0529-947e-494a-8d9f-d3351460c9b4"/>
    <xsd:import namespace="86e276b1-8dcf-4101-8364-80ba5f888d2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cd0529-947e-494a-8d9f-d3351460c9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8d357b1-425c-4bf2-85bf-5bb907226e2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e276b1-8dcf-4101-8364-80ba5f888d2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a56e116-b59f-459b-b8e3-fa606adb6a16}" ma:internalName="TaxCatchAll" ma:showField="CatchAllData" ma:web="86e276b1-8dcf-4101-8364-80ba5f888d2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08D7CD-7C37-4CFC-8962-4BC998250B39}">
  <ds:schemaRefs>
    <ds:schemaRef ds:uri="http://schemas.microsoft.com/office/2006/metadata/properties"/>
    <ds:schemaRef ds:uri="http://schemas.microsoft.com/office/infopath/2007/PartnerControls"/>
    <ds:schemaRef ds:uri="19cd0529-947e-494a-8d9f-d3351460c9b4"/>
    <ds:schemaRef ds:uri="86e276b1-8dcf-4101-8364-80ba5f888d25"/>
  </ds:schemaRefs>
</ds:datastoreItem>
</file>

<file path=customXml/itemProps2.xml><?xml version="1.0" encoding="utf-8"?>
<ds:datastoreItem xmlns:ds="http://schemas.openxmlformats.org/officeDocument/2006/customXml" ds:itemID="{FC2BE75B-FB73-4C2D-9520-F0C0882B5684}">
  <ds:schemaRefs>
    <ds:schemaRef ds:uri="http://schemas.microsoft.com/sharepoint/v3/contenttype/forms"/>
  </ds:schemaRefs>
</ds:datastoreItem>
</file>

<file path=customXml/itemProps3.xml><?xml version="1.0" encoding="utf-8"?>
<ds:datastoreItem xmlns:ds="http://schemas.openxmlformats.org/officeDocument/2006/customXml" ds:itemID="{3304832F-A8B6-452D-91FF-DC965E9238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cd0529-947e-494a-8d9f-d3351460c9b4"/>
    <ds:schemaRef ds:uri="86e276b1-8dcf-4101-8364-80ba5f888d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89</cp:revision>
  <dcterms:created xsi:type="dcterms:W3CDTF">2025-09-15T21:02:06Z</dcterms:created>
  <dcterms:modified xsi:type="dcterms:W3CDTF">2026-02-16T22:42:43Z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0x010100FC910E4C35B96A408F32186BEFA484A8</vt:lpwstr>
  </property>
  <property fmtid="{D5CDD505-2E9C-101B-9397-08002B2CF9AE}" pid="3" name="MediaServiceImageTags">
    <vt:lpwstr/>
  </property>
</Properties>
</file>